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78" r:id="rId4"/>
    <p:sldId id="259" r:id="rId5"/>
    <p:sldId id="281" r:id="rId6"/>
    <p:sldId id="258" r:id="rId7"/>
    <p:sldId id="264" r:id="rId8"/>
    <p:sldId id="268" r:id="rId9"/>
    <p:sldId id="269" r:id="rId10"/>
    <p:sldId id="270" r:id="rId11"/>
    <p:sldId id="271" r:id="rId12"/>
    <p:sldId id="272" r:id="rId13"/>
    <p:sldId id="274" r:id="rId14"/>
    <p:sldId id="275" r:id="rId15"/>
    <p:sldId id="277" r:id="rId16"/>
    <p:sldId id="276" r:id="rId17"/>
    <p:sldId id="279" r:id="rId18"/>
    <p:sldId id="262" r:id="rId19"/>
    <p:sldId id="280" r:id="rId20"/>
    <p:sldId id="263" r:id="rId21"/>
    <p:sldId id="260" r:id="rId22"/>
    <p:sldId id="261" r:id="rId23"/>
    <p:sldId id="28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ni Bigdary" initials="SB" lastIdx="1" clrIdx="0">
    <p:extLst>
      <p:ext uri="{19B8F6BF-5375-455C-9EA6-DF929625EA0E}">
        <p15:presenceInfo xmlns:p15="http://schemas.microsoft.com/office/powerpoint/2012/main" userId="S::shani-bi@campus.technion.ac.il::93e25750-e6a8-4f55-bc58-38761890b7a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005" autoAdjust="0"/>
    <p:restoredTop sz="85915" autoAdjust="0"/>
  </p:normalViewPr>
  <p:slideViewPr>
    <p:cSldViewPr snapToGrid="0">
      <p:cViewPr varScale="1">
        <p:scale>
          <a:sx n="96" d="100"/>
          <a:sy n="96" d="100"/>
        </p:scale>
        <p:origin x="11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1" d="100"/>
        <a:sy n="10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AE40FD-9CC8-8040-BA54-0B83E3174FA6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303C6473-34E3-A14B-BAE0-CF5BF38B93AB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</a:rPr>
            <a:t>Image selection</a:t>
          </a:r>
        </a:p>
      </dgm:t>
    </dgm:pt>
    <dgm:pt modelId="{C3ED1FA7-4F01-B54E-9243-73C813DCB814}" type="parTrans" cxnId="{B59C0942-5DB3-074C-B8DA-120E80FD8BFD}">
      <dgm:prSet/>
      <dgm:spPr/>
      <dgm:t>
        <a:bodyPr/>
        <a:lstStyle/>
        <a:p>
          <a:endParaRPr lang="en-US"/>
        </a:p>
      </dgm:t>
    </dgm:pt>
    <dgm:pt modelId="{86EC75F8-AF4F-5343-B76D-C85DBF714B61}" type="sibTrans" cxnId="{B59C0942-5DB3-074C-B8DA-120E80FD8BFD}">
      <dgm:prSet/>
      <dgm:spPr/>
      <dgm:t>
        <a:bodyPr/>
        <a:lstStyle/>
        <a:p>
          <a:endParaRPr lang="en-US"/>
        </a:p>
      </dgm:t>
    </dgm:pt>
    <dgm:pt modelId="{188FE70A-B07A-3441-AF69-E05021F36E56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</a:rPr>
            <a:t>Object marking and glorifying</a:t>
          </a:r>
        </a:p>
      </dgm:t>
    </dgm:pt>
    <dgm:pt modelId="{4F97FBD2-8CA7-6A42-B5A2-56A8C3FA6615}" type="parTrans" cxnId="{CDAA92FD-3417-A640-B07B-21347E3F5A84}">
      <dgm:prSet/>
      <dgm:spPr/>
      <dgm:t>
        <a:bodyPr/>
        <a:lstStyle/>
        <a:p>
          <a:endParaRPr lang="en-US"/>
        </a:p>
      </dgm:t>
    </dgm:pt>
    <dgm:pt modelId="{9794DA95-B284-4E49-977F-B7729C6B6210}" type="sibTrans" cxnId="{CDAA92FD-3417-A640-B07B-21347E3F5A84}">
      <dgm:prSet/>
      <dgm:spPr/>
      <dgm:t>
        <a:bodyPr/>
        <a:lstStyle/>
        <a:p>
          <a:endParaRPr lang="en-US"/>
        </a:p>
      </dgm:t>
    </dgm:pt>
    <dgm:pt modelId="{2E24780F-5B5F-E04D-80A2-AA18C8E79A77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</a:rPr>
            <a:t>Object</a:t>
          </a:r>
          <a:r>
            <a:rPr lang="en-US" dirty="0"/>
            <a:t> </a:t>
          </a:r>
          <a:r>
            <a:rPr lang="en-US" dirty="0">
              <a:solidFill>
                <a:schemeClr val="tx1"/>
              </a:solidFill>
            </a:rPr>
            <a:t>manipulation</a:t>
          </a:r>
        </a:p>
      </dgm:t>
    </dgm:pt>
    <dgm:pt modelId="{F12B1E75-C8F4-F446-B83A-D014A363F3BC}" type="parTrans" cxnId="{4E41A317-4EA5-3A45-826D-5B504C617521}">
      <dgm:prSet/>
      <dgm:spPr/>
      <dgm:t>
        <a:bodyPr/>
        <a:lstStyle/>
        <a:p>
          <a:endParaRPr lang="en-US"/>
        </a:p>
      </dgm:t>
    </dgm:pt>
    <dgm:pt modelId="{D364A735-12FA-114D-958C-418F785C7418}" type="sibTrans" cxnId="{4E41A317-4EA5-3A45-826D-5B504C617521}">
      <dgm:prSet/>
      <dgm:spPr/>
      <dgm:t>
        <a:bodyPr/>
        <a:lstStyle/>
        <a:p>
          <a:endParaRPr lang="en-US"/>
        </a:p>
      </dgm:t>
    </dgm:pt>
    <dgm:pt modelId="{776A084B-A06C-9E4B-8E6A-089498794F67}" type="pres">
      <dgm:prSet presAssocID="{A5AE40FD-9CC8-8040-BA54-0B83E3174FA6}" presName="Name0" presStyleCnt="0">
        <dgm:presLayoutVars>
          <dgm:dir/>
          <dgm:resizeHandles val="exact"/>
        </dgm:presLayoutVars>
      </dgm:prSet>
      <dgm:spPr/>
    </dgm:pt>
    <dgm:pt modelId="{08D4E21D-588C-444C-AE52-4DE6A00BB509}" type="pres">
      <dgm:prSet presAssocID="{303C6473-34E3-A14B-BAE0-CF5BF38B93AB}" presName="node" presStyleLbl="node1" presStyleIdx="0" presStyleCnt="3">
        <dgm:presLayoutVars>
          <dgm:bulletEnabled val="1"/>
        </dgm:presLayoutVars>
      </dgm:prSet>
      <dgm:spPr/>
    </dgm:pt>
    <dgm:pt modelId="{1148B2D5-04B4-3947-A2B8-D722D1FA6A50}" type="pres">
      <dgm:prSet presAssocID="{86EC75F8-AF4F-5343-B76D-C85DBF714B61}" presName="sibTrans" presStyleLbl="sibTrans2D1" presStyleIdx="0" presStyleCnt="2"/>
      <dgm:spPr/>
    </dgm:pt>
    <dgm:pt modelId="{DF3BD25B-9C07-474E-BAEC-AFFAB133AEDC}" type="pres">
      <dgm:prSet presAssocID="{86EC75F8-AF4F-5343-B76D-C85DBF714B61}" presName="connectorText" presStyleLbl="sibTrans2D1" presStyleIdx="0" presStyleCnt="2"/>
      <dgm:spPr/>
    </dgm:pt>
    <dgm:pt modelId="{30C4EF9D-E6F6-7F49-8555-691C7196380B}" type="pres">
      <dgm:prSet presAssocID="{188FE70A-B07A-3441-AF69-E05021F36E56}" presName="node" presStyleLbl="node1" presStyleIdx="1" presStyleCnt="3">
        <dgm:presLayoutVars>
          <dgm:bulletEnabled val="1"/>
        </dgm:presLayoutVars>
      </dgm:prSet>
      <dgm:spPr/>
    </dgm:pt>
    <dgm:pt modelId="{FE9CE9BF-6F85-AB49-9D50-94311A212BFE}" type="pres">
      <dgm:prSet presAssocID="{9794DA95-B284-4E49-977F-B7729C6B6210}" presName="sibTrans" presStyleLbl="sibTrans2D1" presStyleIdx="1" presStyleCnt="2"/>
      <dgm:spPr/>
    </dgm:pt>
    <dgm:pt modelId="{33DD97D2-DF03-F649-8F91-38C9F9D3BF0C}" type="pres">
      <dgm:prSet presAssocID="{9794DA95-B284-4E49-977F-B7729C6B6210}" presName="connectorText" presStyleLbl="sibTrans2D1" presStyleIdx="1" presStyleCnt="2"/>
      <dgm:spPr/>
    </dgm:pt>
    <dgm:pt modelId="{F7909E5D-0962-114E-AF5F-A95F6212EBE4}" type="pres">
      <dgm:prSet presAssocID="{2E24780F-5B5F-E04D-80A2-AA18C8E79A77}" presName="node" presStyleLbl="node1" presStyleIdx="2" presStyleCnt="3">
        <dgm:presLayoutVars>
          <dgm:bulletEnabled val="1"/>
        </dgm:presLayoutVars>
      </dgm:prSet>
      <dgm:spPr/>
    </dgm:pt>
  </dgm:ptLst>
  <dgm:cxnLst>
    <dgm:cxn modelId="{4E41A317-4EA5-3A45-826D-5B504C617521}" srcId="{A5AE40FD-9CC8-8040-BA54-0B83E3174FA6}" destId="{2E24780F-5B5F-E04D-80A2-AA18C8E79A77}" srcOrd="2" destOrd="0" parTransId="{F12B1E75-C8F4-F446-B83A-D014A363F3BC}" sibTransId="{D364A735-12FA-114D-958C-418F785C7418}"/>
    <dgm:cxn modelId="{1A023238-A04E-D048-BFE2-88A61DA28797}" type="presOf" srcId="{188FE70A-B07A-3441-AF69-E05021F36E56}" destId="{30C4EF9D-E6F6-7F49-8555-691C7196380B}" srcOrd="0" destOrd="0" presId="urn:microsoft.com/office/officeart/2005/8/layout/process1"/>
    <dgm:cxn modelId="{B59C0942-5DB3-074C-B8DA-120E80FD8BFD}" srcId="{A5AE40FD-9CC8-8040-BA54-0B83E3174FA6}" destId="{303C6473-34E3-A14B-BAE0-CF5BF38B93AB}" srcOrd="0" destOrd="0" parTransId="{C3ED1FA7-4F01-B54E-9243-73C813DCB814}" sibTransId="{86EC75F8-AF4F-5343-B76D-C85DBF714B61}"/>
    <dgm:cxn modelId="{FFA9C2B1-4F40-7D4D-875B-FC288817A86E}" type="presOf" srcId="{9794DA95-B284-4E49-977F-B7729C6B6210}" destId="{FE9CE9BF-6F85-AB49-9D50-94311A212BFE}" srcOrd="0" destOrd="0" presId="urn:microsoft.com/office/officeart/2005/8/layout/process1"/>
    <dgm:cxn modelId="{FD2E39BA-B6B5-D846-9BBA-142F398E37EB}" type="presOf" srcId="{2E24780F-5B5F-E04D-80A2-AA18C8E79A77}" destId="{F7909E5D-0962-114E-AF5F-A95F6212EBE4}" srcOrd="0" destOrd="0" presId="urn:microsoft.com/office/officeart/2005/8/layout/process1"/>
    <dgm:cxn modelId="{D53B84BA-3D58-6741-9078-D791590EDD83}" type="presOf" srcId="{9794DA95-B284-4E49-977F-B7729C6B6210}" destId="{33DD97D2-DF03-F649-8F91-38C9F9D3BF0C}" srcOrd="1" destOrd="0" presId="urn:microsoft.com/office/officeart/2005/8/layout/process1"/>
    <dgm:cxn modelId="{F1694AC0-1E35-7945-984B-EC8FF2A7F03D}" type="presOf" srcId="{303C6473-34E3-A14B-BAE0-CF5BF38B93AB}" destId="{08D4E21D-588C-444C-AE52-4DE6A00BB509}" srcOrd="0" destOrd="0" presId="urn:microsoft.com/office/officeart/2005/8/layout/process1"/>
    <dgm:cxn modelId="{C13FAAC9-0B0E-0649-8FEB-0244F0E072F8}" type="presOf" srcId="{A5AE40FD-9CC8-8040-BA54-0B83E3174FA6}" destId="{776A084B-A06C-9E4B-8E6A-089498794F67}" srcOrd="0" destOrd="0" presId="urn:microsoft.com/office/officeart/2005/8/layout/process1"/>
    <dgm:cxn modelId="{8A6D87D4-270D-7647-8979-4E10702FDD1A}" type="presOf" srcId="{86EC75F8-AF4F-5343-B76D-C85DBF714B61}" destId="{1148B2D5-04B4-3947-A2B8-D722D1FA6A50}" srcOrd="0" destOrd="0" presId="urn:microsoft.com/office/officeart/2005/8/layout/process1"/>
    <dgm:cxn modelId="{C929E2EB-E269-754C-81CF-A8BDEF0331C9}" type="presOf" srcId="{86EC75F8-AF4F-5343-B76D-C85DBF714B61}" destId="{DF3BD25B-9C07-474E-BAEC-AFFAB133AEDC}" srcOrd="1" destOrd="0" presId="urn:microsoft.com/office/officeart/2005/8/layout/process1"/>
    <dgm:cxn modelId="{CDAA92FD-3417-A640-B07B-21347E3F5A84}" srcId="{A5AE40FD-9CC8-8040-BA54-0B83E3174FA6}" destId="{188FE70A-B07A-3441-AF69-E05021F36E56}" srcOrd="1" destOrd="0" parTransId="{4F97FBD2-8CA7-6A42-B5A2-56A8C3FA6615}" sibTransId="{9794DA95-B284-4E49-977F-B7729C6B6210}"/>
    <dgm:cxn modelId="{17865984-D33A-F943-870F-FB2AB6CD5BF1}" type="presParOf" srcId="{776A084B-A06C-9E4B-8E6A-089498794F67}" destId="{08D4E21D-588C-444C-AE52-4DE6A00BB509}" srcOrd="0" destOrd="0" presId="urn:microsoft.com/office/officeart/2005/8/layout/process1"/>
    <dgm:cxn modelId="{E81E86E2-548F-3143-A792-536F63F4227C}" type="presParOf" srcId="{776A084B-A06C-9E4B-8E6A-089498794F67}" destId="{1148B2D5-04B4-3947-A2B8-D722D1FA6A50}" srcOrd="1" destOrd="0" presId="urn:microsoft.com/office/officeart/2005/8/layout/process1"/>
    <dgm:cxn modelId="{DB86F926-8EA0-9C43-BA49-8EAF359329CC}" type="presParOf" srcId="{1148B2D5-04B4-3947-A2B8-D722D1FA6A50}" destId="{DF3BD25B-9C07-474E-BAEC-AFFAB133AEDC}" srcOrd="0" destOrd="0" presId="urn:microsoft.com/office/officeart/2005/8/layout/process1"/>
    <dgm:cxn modelId="{AAF76A62-6268-1F4F-BBBD-EFD79197756B}" type="presParOf" srcId="{776A084B-A06C-9E4B-8E6A-089498794F67}" destId="{30C4EF9D-E6F6-7F49-8555-691C7196380B}" srcOrd="2" destOrd="0" presId="urn:microsoft.com/office/officeart/2005/8/layout/process1"/>
    <dgm:cxn modelId="{FFA71563-12C8-614B-8745-72A94D546303}" type="presParOf" srcId="{776A084B-A06C-9E4B-8E6A-089498794F67}" destId="{FE9CE9BF-6F85-AB49-9D50-94311A212BFE}" srcOrd="3" destOrd="0" presId="urn:microsoft.com/office/officeart/2005/8/layout/process1"/>
    <dgm:cxn modelId="{72615948-0A8B-9441-86A9-BBB2DAED2878}" type="presParOf" srcId="{FE9CE9BF-6F85-AB49-9D50-94311A212BFE}" destId="{33DD97D2-DF03-F649-8F91-38C9F9D3BF0C}" srcOrd="0" destOrd="0" presId="urn:microsoft.com/office/officeart/2005/8/layout/process1"/>
    <dgm:cxn modelId="{E7D31D33-2E50-AC46-8944-4708A952A34F}" type="presParOf" srcId="{776A084B-A06C-9E4B-8E6A-089498794F67}" destId="{F7909E5D-0962-114E-AF5F-A95F6212EBE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D4E21D-588C-444C-AE52-4DE6A00BB509}">
      <dsp:nvSpPr>
        <dsp:cNvPr id="0" name=""/>
        <dsp:cNvSpPr/>
      </dsp:nvSpPr>
      <dsp:spPr>
        <a:xfrm>
          <a:off x="4546" y="423831"/>
          <a:ext cx="1358955" cy="853593"/>
        </a:xfrm>
        <a:prstGeom prst="roundRect">
          <a:avLst>
            <a:gd name="adj" fmla="val 10000"/>
          </a:avLst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Image selection</a:t>
          </a:r>
        </a:p>
      </dsp:txBody>
      <dsp:txXfrm>
        <a:off x="29547" y="448832"/>
        <a:ext cx="1308953" cy="803591"/>
      </dsp:txXfrm>
    </dsp:sp>
    <dsp:sp modelId="{1148B2D5-04B4-3947-A2B8-D722D1FA6A50}">
      <dsp:nvSpPr>
        <dsp:cNvPr id="0" name=""/>
        <dsp:cNvSpPr/>
      </dsp:nvSpPr>
      <dsp:spPr>
        <a:xfrm>
          <a:off x="1499397" y="682117"/>
          <a:ext cx="288098" cy="337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499397" y="749521"/>
        <a:ext cx="201669" cy="202212"/>
      </dsp:txXfrm>
    </dsp:sp>
    <dsp:sp modelId="{30C4EF9D-E6F6-7F49-8555-691C7196380B}">
      <dsp:nvSpPr>
        <dsp:cNvPr id="0" name=""/>
        <dsp:cNvSpPr/>
      </dsp:nvSpPr>
      <dsp:spPr>
        <a:xfrm>
          <a:off x="1907083" y="423831"/>
          <a:ext cx="1358955" cy="853593"/>
        </a:xfrm>
        <a:prstGeom prst="roundRect">
          <a:avLst>
            <a:gd name="adj" fmla="val 10000"/>
          </a:avLst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Object marking and glorifying</a:t>
          </a:r>
        </a:p>
      </dsp:txBody>
      <dsp:txXfrm>
        <a:off x="1932084" y="448832"/>
        <a:ext cx="1308953" cy="803591"/>
      </dsp:txXfrm>
    </dsp:sp>
    <dsp:sp modelId="{FE9CE9BF-6F85-AB49-9D50-94311A212BFE}">
      <dsp:nvSpPr>
        <dsp:cNvPr id="0" name=""/>
        <dsp:cNvSpPr/>
      </dsp:nvSpPr>
      <dsp:spPr>
        <a:xfrm>
          <a:off x="3401934" y="682117"/>
          <a:ext cx="288098" cy="337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401934" y="749521"/>
        <a:ext cx="201669" cy="202212"/>
      </dsp:txXfrm>
    </dsp:sp>
    <dsp:sp modelId="{F7909E5D-0962-114E-AF5F-A95F6212EBE4}">
      <dsp:nvSpPr>
        <dsp:cNvPr id="0" name=""/>
        <dsp:cNvSpPr/>
      </dsp:nvSpPr>
      <dsp:spPr>
        <a:xfrm>
          <a:off x="3809621" y="423831"/>
          <a:ext cx="1358955" cy="853593"/>
        </a:xfrm>
        <a:prstGeom prst="roundRect">
          <a:avLst>
            <a:gd name="adj" fmla="val 10000"/>
          </a:avLst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Object</a:t>
          </a:r>
          <a:r>
            <a:rPr lang="en-US" sz="1600" kern="1200" dirty="0"/>
            <a:t> </a:t>
          </a:r>
          <a:r>
            <a:rPr lang="en-US" sz="1600" kern="1200" dirty="0">
              <a:solidFill>
                <a:schemeClr val="tx1"/>
              </a:solidFill>
            </a:rPr>
            <a:t>manipulation</a:t>
          </a:r>
        </a:p>
      </dsp:txBody>
      <dsp:txXfrm>
        <a:off x="3834622" y="448832"/>
        <a:ext cx="1308953" cy="8035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88F57CC4-3224-4B7D-ADF5-DDCA231A6405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8B87E3BF-92D2-44B4-8E6F-9692F2D13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025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he-IL" dirty="0"/>
              <a:t>שני בר גרא</a:t>
            </a:r>
          </a:p>
          <a:p>
            <a:pPr marL="171450" marR="0" lvl="0" indent="-17145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he-IL" dirty="0"/>
              <a:t>המטרה: לאפשר למשתמשים להדגיש אובייקט אשר מסומן ע"י </a:t>
            </a:r>
            <a:r>
              <a:rPr lang="he-IL" dirty="0" err="1"/>
              <a:t>המשתמש.ת</a:t>
            </a:r>
            <a:endParaRPr lang="he-IL" dirty="0"/>
          </a:p>
          <a:p>
            <a:pPr marL="171450" marR="0" lvl="0" indent="-17145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he-IL" dirty="0"/>
              <a:t>האפליקציה מאפשרת </a:t>
            </a:r>
            <a:r>
              <a:rPr lang="he-IL" dirty="0" err="1"/>
              <a:t>למשתמש.ת</a:t>
            </a:r>
            <a:r>
              <a:rPr lang="he-IL" dirty="0"/>
              <a:t> לסמן אובייקט, ואז האפליקציה מדגישה אותו ומטשטשת את הרקע. </a:t>
            </a:r>
          </a:p>
          <a:p>
            <a:pPr marL="171450" marR="0" lvl="0" indent="-17145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he-IL" dirty="0"/>
              <a:t>פעולות: </a:t>
            </a:r>
            <a:r>
              <a:rPr lang="he-IL" dirty="0" err="1"/>
              <a:t>המשתמש.ת</a:t>
            </a:r>
            <a:r>
              <a:rPr lang="he-IL" dirty="0"/>
              <a:t> </a:t>
            </a:r>
            <a:r>
              <a:rPr lang="he-IL" dirty="0" err="1"/>
              <a:t>יכול.ה</a:t>
            </a:r>
            <a:r>
              <a:rPr lang="he-IL" dirty="0"/>
              <a:t> להגדיל את האובייקט, לסובב ולשמור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34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בר גרא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302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שני ביגדרי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1789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ביגדרי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321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ביגדרי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7674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ביגדרי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19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ביגדרי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668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ביגדרי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5340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שני ביגדרי</a:t>
            </a:r>
            <a:endParaRPr lang="en-US" dirty="0"/>
          </a:p>
          <a:p>
            <a:r>
              <a:rPr lang="he-IL" dirty="0"/>
              <a:t>הסתכלנו על כמה אלגוריתמים</a:t>
            </a:r>
          </a:p>
          <a:p>
            <a:r>
              <a:rPr lang="he-IL" dirty="0"/>
              <a:t>החלטנו לנסות </a:t>
            </a:r>
            <a:r>
              <a:rPr lang="en-US" dirty="0"/>
              <a:t>mask r </a:t>
            </a:r>
            <a:r>
              <a:rPr lang="en-US" dirty="0" err="1"/>
              <a:t>cnn</a:t>
            </a:r>
            <a:r>
              <a:rPr lang="en-US" dirty="0"/>
              <a:t> tensor</a:t>
            </a:r>
          </a:p>
          <a:p>
            <a:r>
              <a:rPr lang="he-IL" dirty="0"/>
              <a:t>ב</a:t>
            </a:r>
            <a:r>
              <a:rPr lang="en-US" dirty="0"/>
              <a:t>tensor </a:t>
            </a:r>
            <a:r>
              <a:rPr lang="he-IL" dirty="0"/>
              <a:t> האלגוריתם היה קצת צולע, לא זיהה כל כך אובייקטים </a:t>
            </a:r>
            <a:r>
              <a:rPr lang="he-IL" dirty="0" err="1"/>
              <a:t>מקלאסים</a:t>
            </a:r>
            <a:r>
              <a:rPr lang="he-IL" dirty="0"/>
              <a:t> אחרים שלא הוגדרו לו מראש</a:t>
            </a:r>
          </a:p>
          <a:p>
            <a:r>
              <a:rPr lang="he-IL" dirty="0"/>
              <a:t>ב</a:t>
            </a:r>
            <a:r>
              <a:rPr lang="en-US" dirty="0"/>
              <a:t>mask r </a:t>
            </a:r>
            <a:r>
              <a:rPr lang="en-US" dirty="0" err="1"/>
              <a:t>cnn</a:t>
            </a:r>
            <a:r>
              <a:rPr lang="he-IL" dirty="0"/>
              <a:t> </a:t>
            </a:r>
            <a:r>
              <a:rPr lang="he-IL" dirty="0" err="1"/>
              <a:t>היתה</a:t>
            </a:r>
            <a:r>
              <a:rPr lang="he-IL" dirty="0"/>
              <a:t> בעיה עם הגרסאות</a:t>
            </a:r>
          </a:p>
          <a:p>
            <a:endParaRPr lang="he-IL" dirty="0"/>
          </a:p>
          <a:p>
            <a:r>
              <a:rPr lang="he-IL" dirty="0"/>
              <a:t>החלטנו להוסיף טשטוש רקע ולהגדיל את האובייקט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3395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בר גרא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1192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שני ביגדרי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362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שני ביגדרי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5696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ביגדרי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1362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בר גרא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2340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שני בר גרא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528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שני בר גרא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019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שני ביגדרי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08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שני ביגדרי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e-IL" dirty="0"/>
              <a:t>אלגוריתם </a:t>
            </a:r>
            <a:r>
              <a:rPr lang="he-IL" dirty="0" err="1"/>
              <a:t>סגמנטיציה</a:t>
            </a:r>
            <a:r>
              <a:rPr lang="he-IL" dirty="0"/>
              <a:t>, מבוסס על </a:t>
            </a:r>
            <a:r>
              <a:rPr lang="en-US" dirty="0"/>
              <a:t>graph cuts</a:t>
            </a:r>
            <a:endParaRPr lang="he-IL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e-IL" dirty="0"/>
              <a:t>המשתמש מסמן את האובייקט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e-IL" dirty="0"/>
              <a:t>מחשבים התפלגות של הצבעים עם </a:t>
            </a:r>
            <a:r>
              <a:rPr lang="en-US" dirty="0"/>
              <a:t>GMM</a:t>
            </a:r>
            <a:endParaRPr lang="he-IL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e-IL" dirty="0"/>
              <a:t>יוצרים גרף כאשר הצמתים הם כל פיקסל בתמונה, והקשתות מחברות בין פיקסלים עם צבע דומה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e-IL" dirty="0"/>
              <a:t>ממשקלים את הקשתות לפי ההתפלגות ומריצים </a:t>
            </a:r>
            <a:r>
              <a:rPr lang="en-US" dirty="0"/>
              <a:t>min cut</a:t>
            </a:r>
            <a:r>
              <a:rPr lang="he-IL" dirty="0"/>
              <a:t>. לכל פיקסל האם הוא ברקע או האובייקט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20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שני בר גרא</a:t>
            </a:r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679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בר גרא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800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בר גרא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2859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שני בר גרא</a:t>
            </a:r>
            <a:endParaRPr lang="en-US" dirty="0"/>
          </a:p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7E3BF-92D2-44B4-8E6F-9692F2D1371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779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137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001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338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3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0994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385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697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823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3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983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83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D4076FE-6CBC-4F1B-976C-5F18D336FDF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F268C47-A193-4A37-9B18-612F76A5C21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991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14.png"/><Relationship Id="rId10" Type="http://schemas.microsoft.com/office/2007/relationships/hdphoto" Target="../media/hdphoto3.wdp"/><Relationship Id="rId4" Type="http://schemas.openxmlformats.org/officeDocument/2006/relationships/image" Target="../media/image13.png"/><Relationship Id="rId9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3.png"/><Relationship Id="rId4" Type="http://schemas.microsoft.com/office/2007/relationships/hdphoto" Target="../media/hdphoto5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019B26B-60AC-42E6-8BA1-3337817609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1159" y="2612644"/>
            <a:ext cx="10058400" cy="1632712"/>
          </a:xfrm>
        </p:spPr>
        <p:txBody>
          <a:bodyPr/>
          <a:lstStyle/>
          <a:p>
            <a:r>
              <a:rPr lang="en-US" b="1" dirty="0">
                <a:solidFill>
                  <a:srgbClr val="FF3399"/>
                </a:solidFill>
                <a:effectLst>
                  <a:outerShdw blurRad="2667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Object Glorification</a:t>
            </a: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1D2BE522-A369-4A8A-903D-031954F1EB10}"/>
              </a:ext>
            </a:extLst>
          </p:cNvPr>
          <p:cNvSpPr txBox="1"/>
          <p:nvPr/>
        </p:nvSpPr>
        <p:spPr>
          <a:xfrm>
            <a:off x="1554480" y="4795520"/>
            <a:ext cx="8138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Shani Bar-Gera</a:t>
            </a:r>
          </a:p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Shani Bigdary</a:t>
            </a:r>
          </a:p>
        </p:txBody>
      </p:sp>
    </p:spTree>
    <p:extLst>
      <p:ext uri="{BB962C8B-B14F-4D97-AF65-F5344CB8AC3E}">
        <p14:creationId xmlns:p14="http://schemas.microsoft.com/office/powerpoint/2010/main" val="3020608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תמונה 9">
            <a:extLst>
              <a:ext uri="{FF2B5EF4-FFF2-40B4-BE49-F238E27FC236}">
                <a16:creationId xmlns:a16="http://schemas.microsoft.com/office/drawing/2014/main" id="{4B04F280-49B1-4070-9FCE-A9765837B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656" y="2022364"/>
            <a:ext cx="2084247" cy="4180791"/>
          </a:xfrm>
          <a:prstGeom prst="rect">
            <a:avLst/>
          </a:prstGeom>
        </p:spPr>
      </p:pic>
      <p:sp>
        <p:nvSpPr>
          <p:cNvPr id="7" name="כותרת 1">
            <a:extLst>
              <a:ext uri="{FF2B5EF4-FFF2-40B4-BE49-F238E27FC236}">
                <a16:creationId xmlns:a16="http://schemas.microsoft.com/office/drawing/2014/main" id="{6BAF2D0F-DB04-4147-B071-D23399D4580C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Clear Mark</a:t>
            </a:r>
          </a:p>
        </p:txBody>
      </p:sp>
      <p:sp>
        <p:nvSpPr>
          <p:cNvPr id="8" name="כותרת 1">
            <a:extLst>
              <a:ext uri="{FF2B5EF4-FFF2-40B4-BE49-F238E27FC236}">
                <a16:creationId xmlns:a16="http://schemas.microsoft.com/office/drawing/2014/main" id="{1476F4BC-489E-4CD0-B5F9-6F4CAC0AA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32861"/>
            <a:ext cx="10058400" cy="579120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App</a:t>
            </a:r>
          </a:p>
        </p:txBody>
      </p:sp>
    </p:spTree>
    <p:extLst>
      <p:ext uri="{BB962C8B-B14F-4D97-AF65-F5344CB8AC3E}">
        <p14:creationId xmlns:p14="http://schemas.microsoft.com/office/powerpoint/2010/main" val="525871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תמונה 8">
            <a:extLst>
              <a:ext uri="{FF2B5EF4-FFF2-40B4-BE49-F238E27FC236}">
                <a16:creationId xmlns:a16="http://schemas.microsoft.com/office/drawing/2014/main" id="{E515A525-1122-4E84-A714-2B1E789D09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98656" y="2022364"/>
            <a:ext cx="2084247" cy="4180791"/>
          </a:xfrm>
          <a:prstGeom prst="rect">
            <a:avLst/>
          </a:prstGeom>
        </p:spPr>
      </p:pic>
      <p:pic>
        <p:nvPicPr>
          <p:cNvPr id="8" name="מציין מיקום תוכן 4">
            <a:extLst>
              <a:ext uri="{FF2B5EF4-FFF2-40B4-BE49-F238E27FC236}">
                <a16:creationId xmlns:a16="http://schemas.microsoft.com/office/drawing/2014/main" id="{6F95428B-E110-4ADE-9E7C-B994B98152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457" t="73303" r="74953" b="21452"/>
          <a:stretch/>
        </p:blipFill>
        <p:spPr>
          <a:xfrm>
            <a:off x="4997445" y="5087845"/>
            <a:ext cx="239578" cy="223509"/>
          </a:xfrm>
          <a:prstGeom prst="ellipse">
            <a:avLst/>
          </a:prstGeom>
        </p:spPr>
      </p:pic>
      <p:cxnSp>
        <p:nvCxnSpPr>
          <p:cNvPr id="3" name="מחבר: מרפקי 2">
            <a:extLst>
              <a:ext uri="{FF2B5EF4-FFF2-40B4-BE49-F238E27FC236}">
                <a16:creationId xmlns:a16="http://schemas.microsoft.com/office/drawing/2014/main" id="{97260E16-10E1-4770-AFDB-495AC9B5A2B4}"/>
              </a:ext>
            </a:extLst>
          </p:cNvPr>
          <p:cNvCxnSpPr/>
          <p:nvPr/>
        </p:nvCxnSpPr>
        <p:spPr>
          <a:xfrm rot="10800000">
            <a:off x="2979573" y="4182081"/>
            <a:ext cx="1969872" cy="9692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C5926DEE-F826-46ED-9932-155AD4BC7F18}"/>
              </a:ext>
            </a:extLst>
          </p:cNvPr>
          <p:cNvSpPr txBox="1"/>
          <p:nvPr/>
        </p:nvSpPr>
        <p:spPr>
          <a:xfrm>
            <a:off x="1779422" y="3958572"/>
            <a:ext cx="1200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Clear mark</a:t>
            </a:r>
          </a:p>
        </p:txBody>
      </p:sp>
      <p:sp>
        <p:nvSpPr>
          <p:cNvPr id="11" name="כותרת 1">
            <a:extLst>
              <a:ext uri="{FF2B5EF4-FFF2-40B4-BE49-F238E27FC236}">
                <a16:creationId xmlns:a16="http://schemas.microsoft.com/office/drawing/2014/main" id="{244F5301-5336-4B27-9149-DFDDE0BC0B26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Clear Mark</a:t>
            </a:r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ADF90F95-FD9B-405E-A34A-4D7A184C0F52}"/>
              </a:ext>
            </a:extLst>
          </p:cNvPr>
          <p:cNvSpPr txBox="1">
            <a:spLocks/>
          </p:cNvSpPr>
          <p:nvPr/>
        </p:nvSpPr>
        <p:spPr>
          <a:xfrm>
            <a:off x="1097280" y="432861"/>
            <a:ext cx="10058400" cy="5791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App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1147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תמונה 7">
            <a:extLst>
              <a:ext uri="{FF2B5EF4-FFF2-40B4-BE49-F238E27FC236}">
                <a16:creationId xmlns:a16="http://schemas.microsoft.com/office/drawing/2014/main" id="{1744CC20-C48B-4B5A-99E2-B018AF0B01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98656" y="2022364"/>
            <a:ext cx="2084247" cy="4180791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8919748F-DD8E-4BB3-B080-0C1B8A3B442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461" t="66177" r="12138" b="27484"/>
          <a:stretch/>
        </p:blipFill>
        <p:spPr>
          <a:xfrm>
            <a:off x="6291072" y="4794888"/>
            <a:ext cx="237744" cy="265177"/>
          </a:xfrm>
          <a:prstGeom prst="ellipse">
            <a:avLst/>
          </a:prstGeom>
        </p:spPr>
      </p:pic>
      <p:cxnSp>
        <p:nvCxnSpPr>
          <p:cNvPr id="12" name="מחבר: מרפקי 11">
            <a:extLst>
              <a:ext uri="{FF2B5EF4-FFF2-40B4-BE49-F238E27FC236}">
                <a16:creationId xmlns:a16="http://schemas.microsoft.com/office/drawing/2014/main" id="{A8EF2249-6FE1-4E17-9D5D-38AB6372D678}"/>
              </a:ext>
            </a:extLst>
          </p:cNvPr>
          <p:cNvCxnSpPr/>
          <p:nvPr/>
        </p:nvCxnSpPr>
        <p:spPr>
          <a:xfrm flipV="1">
            <a:off x="6647688" y="3858768"/>
            <a:ext cx="1600200" cy="107899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AD710BA-1E6F-47F2-A686-3D89888338EF}"/>
              </a:ext>
            </a:extLst>
          </p:cNvPr>
          <p:cNvSpPr txBox="1"/>
          <p:nvPr/>
        </p:nvSpPr>
        <p:spPr>
          <a:xfrm>
            <a:off x="8247888" y="3674102"/>
            <a:ext cx="1773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Glorify object</a:t>
            </a:r>
          </a:p>
        </p:txBody>
      </p:sp>
      <p:sp>
        <p:nvSpPr>
          <p:cNvPr id="11" name="כותרת 1">
            <a:extLst>
              <a:ext uri="{FF2B5EF4-FFF2-40B4-BE49-F238E27FC236}">
                <a16:creationId xmlns:a16="http://schemas.microsoft.com/office/drawing/2014/main" id="{A03D4CCC-9E6F-402F-B2E1-F361443A2DFD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Glorify</a:t>
            </a:r>
          </a:p>
        </p:txBody>
      </p:sp>
      <p:sp>
        <p:nvSpPr>
          <p:cNvPr id="14" name="כותרת 1">
            <a:extLst>
              <a:ext uri="{FF2B5EF4-FFF2-40B4-BE49-F238E27FC236}">
                <a16:creationId xmlns:a16="http://schemas.microsoft.com/office/drawing/2014/main" id="{1FAE645E-8876-4FED-BD0B-316C5C91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32861"/>
            <a:ext cx="10058400" cy="579120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App</a:t>
            </a:r>
          </a:p>
        </p:txBody>
      </p:sp>
    </p:spTree>
    <p:extLst>
      <p:ext uri="{BB962C8B-B14F-4D97-AF65-F5344CB8AC3E}">
        <p14:creationId xmlns:p14="http://schemas.microsoft.com/office/powerpoint/2010/main" val="147087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מחבר חץ ישר 8">
            <a:extLst>
              <a:ext uri="{FF2B5EF4-FFF2-40B4-BE49-F238E27FC236}">
                <a16:creationId xmlns:a16="http://schemas.microsoft.com/office/drawing/2014/main" id="{7E3A1C19-824B-4F8A-81AB-9DA6D80B4832}"/>
              </a:ext>
            </a:extLst>
          </p:cNvPr>
          <p:cNvCxnSpPr/>
          <p:nvPr/>
        </p:nvCxnSpPr>
        <p:spPr>
          <a:xfrm>
            <a:off x="3689329" y="3848319"/>
            <a:ext cx="1334814" cy="0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D1096524-AF45-49D1-988B-5E08F6139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456" y="1926880"/>
            <a:ext cx="2027764" cy="4156618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46D6A0FF-EE4F-4BD6-BEED-C6157E86D7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7131" y="1926880"/>
            <a:ext cx="2084247" cy="4156618"/>
          </a:xfrm>
          <a:prstGeom prst="rect">
            <a:avLst/>
          </a:prstGeom>
        </p:spPr>
      </p:pic>
      <p:cxnSp>
        <p:nvCxnSpPr>
          <p:cNvPr id="15" name="מחבר חץ ישר 14">
            <a:extLst>
              <a:ext uri="{FF2B5EF4-FFF2-40B4-BE49-F238E27FC236}">
                <a16:creationId xmlns:a16="http://schemas.microsoft.com/office/drawing/2014/main" id="{D82DA3C6-6B35-43EA-89B1-4B30E391A607}"/>
              </a:ext>
            </a:extLst>
          </p:cNvPr>
          <p:cNvCxnSpPr/>
          <p:nvPr/>
        </p:nvCxnSpPr>
        <p:spPr>
          <a:xfrm>
            <a:off x="7424081" y="3848319"/>
            <a:ext cx="1334814" cy="0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תמונה 15">
            <a:extLst>
              <a:ext uri="{FF2B5EF4-FFF2-40B4-BE49-F238E27FC236}">
                <a16:creationId xmlns:a16="http://schemas.microsoft.com/office/drawing/2014/main" id="{01DF3B73-B006-4FC5-B1FA-D1FC0969B4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05574" y="1926880"/>
            <a:ext cx="2027764" cy="4156618"/>
          </a:xfrm>
          <a:prstGeom prst="rect">
            <a:avLst/>
          </a:prstGeom>
        </p:spPr>
      </p:pic>
      <p:sp>
        <p:nvSpPr>
          <p:cNvPr id="12" name="כותרת 1">
            <a:extLst>
              <a:ext uri="{FF2B5EF4-FFF2-40B4-BE49-F238E27FC236}">
                <a16:creationId xmlns:a16="http://schemas.microsoft.com/office/drawing/2014/main" id="{033AAEED-AE9D-4655-806E-1D800CCD2787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Glorify</a:t>
            </a: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235AB4C4-DDE1-42FE-B932-D30106133B2F}"/>
              </a:ext>
            </a:extLst>
          </p:cNvPr>
          <p:cNvSpPr txBox="1"/>
          <p:nvPr/>
        </p:nvSpPr>
        <p:spPr>
          <a:xfrm>
            <a:off x="7624763" y="3429000"/>
            <a:ext cx="933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</a:t>
            </a: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3B99E41E-D6D9-44D9-826B-968A8B42295A}"/>
              </a:ext>
            </a:extLst>
          </p:cNvPr>
          <p:cNvSpPr txBox="1"/>
          <p:nvPr/>
        </p:nvSpPr>
        <p:spPr>
          <a:xfrm>
            <a:off x="3603544" y="3373665"/>
            <a:ext cx="1702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on Glorify</a:t>
            </a:r>
          </a:p>
        </p:txBody>
      </p:sp>
      <p:pic>
        <p:nvPicPr>
          <p:cNvPr id="18" name="תמונה 17">
            <a:extLst>
              <a:ext uri="{FF2B5EF4-FFF2-40B4-BE49-F238E27FC236}">
                <a16:creationId xmlns:a16="http://schemas.microsoft.com/office/drawing/2014/main" id="{968BB31F-036E-45CF-80BC-3156D5F3F3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7561" y="5440363"/>
            <a:ext cx="114960" cy="114960"/>
          </a:xfrm>
          <a:prstGeom prst="rect">
            <a:avLst/>
          </a:prstGeom>
        </p:spPr>
      </p:pic>
      <p:sp>
        <p:nvSpPr>
          <p:cNvPr id="19" name="כותרת 1">
            <a:extLst>
              <a:ext uri="{FF2B5EF4-FFF2-40B4-BE49-F238E27FC236}">
                <a16:creationId xmlns:a16="http://schemas.microsoft.com/office/drawing/2014/main" id="{A83AC582-1F7C-4372-8D16-A085B911F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32861"/>
            <a:ext cx="10058400" cy="579120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App</a:t>
            </a:r>
          </a:p>
        </p:txBody>
      </p:sp>
      <p:pic>
        <p:nvPicPr>
          <p:cNvPr id="21" name="תמונה 20">
            <a:extLst>
              <a:ext uri="{FF2B5EF4-FFF2-40B4-BE49-F238E27FC236}">
                <a16:creationId xmlns:a16="http://schemas.microsoft.com/office/drawing/2014/main" id="{56A5A676-543C-4BAE-BE25-BC76F472B0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87027" y="1926880"/>
            <a:ext cx="2084247" cy="4180791"/>
          </a:xfrm>
          <a:prstGeom prst="rect">
            <a:avLst/>
          </a:prstGeom>
        </p:spPr>
      </p:pic>
      <p:pic>
        <p:nvPicPr>
          <p:cNvPr id="20" name="תמונה 19">
            <a:extLst>
              <a:ext uri="{FF2B5EF4-FFF2-40B4-BE49-F238E27FC236}">
                <a16:creationId xmlns:a16="http://schemas.microsoft.com/office/drawing/2014/main" id="{179632C5-F4B6-4D1F-A7CB-49C121A8033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73309" y="1926880"/>
            <a:ext cx="2084247" cy="418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495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9F16EE4B-13C1-4F0E-8057-58DB4EB914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6883" y="1981744"/>
            <a:ext cx="2084247" cy="4156618"/>
          </a:xfrm>
          <a:prstGeom prst="rect">
            <a:avLst/>
          </a:prstGeom>
        </p:spPr>
      </p:pic>
      <p:sp>
        <p:nvSpPr>
          <p:cNvPr id="8" name="כותרת 1">
            <a:extLst>
              <a:ext uri="{FF2B5EF4-FFF2-40B4-BE49-F238E27FC236}">
                <a16:creationId xmlns:a16="http://schemas.microsoft.com/office/drawing/2014/main" id="{89A2551A-22A8-4B51-9EA8-98D5484AE642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Manipulate the Object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81FED6B4-0820-4C2D-92C5-EEF5992E2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507" y="5498237"/>
            <a:ext cx="114960" cy="114960"/>
          </a:xfrm>
          <a:prstGeom prst="rect">
            <a:avLst/>
          </a:prstGeom>
        </p:spPr>
      </p:pic>
      <p:sp>
        <p:nvSpPr>
          <p:cNvPr id="9" name="כותרת 1">
            <a:extLst>
              <a:ext uri="{FF2B5EF4-FFF2-40B4-BE49-F238E27FC236}">
                <a16:creationId xmlns:a16="http://schemas.microsoft.com/office/drawing/2014/main" id="{F491C9AF-FD2E-410C-99A1-561A2D658155}"/>
              </a:ext>
            </a:extLst>
          </p:cNvPr>
          <p:cNvSpPr txBox="1">
            <a:spLocks/>
          </p:cNvSpPr>
          <p:nvPr/>
        </p:nvSpPr>
        <p:spPr>
          <a:xfrm>
            <a:off x="1097280" y="432861"/>
            <a:ext cx="10058400" cy="5791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App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4849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9F16EE4B-13C1-4F0E-8057-58DB4EB914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26883" y="1981744"/>
            <a:ext cx="2084247" cy="4156618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1D8A4FCB-308F-4EB6-AE9C-E625ED6A6A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674" t="79479" r="73532" b="13942"/>
          <a:stretch/>
        </p:blipFill>
        <p:spPr>
          <a:xfrm>
            <a:off x="4837176" y="5285232"/>
            <a:ext cx="329184" cy="273466"/>
          </a:xfrm>
          <a:prstGeom prst="ellipse">
            <a:avLst/>
          </a:prstGeom>
        </p:spPr>
      </p:pic>
      <p:cxnSp>
        <p:nvCxnSpPr>
          <p:cNvPr id="3" name="מחבר: מרפקי 2">
            <a:extLst>
              <a:ext uri="{FF2B5EF4-FFF2-40B4-BE49-F238E27FC236}">
                <a16:creationId xmlns:a16="http://schemas.microsoft.com/office/drawing/2014/main" id="{9C726854-CE81-453F-9BFF-85D38FE353C0}"/>
              </a:ext>
            </a:extLst>
          </p:cNvPr>
          <p:cNvCxnSpPr/>
          <p:nvPr/>
        </p:nvCxnSpPr>
        <p:spPr>
          <a:xfrm rot="10800000">
            <a:off x="2624329" y="4453129"/>
            <a:ext cx="2002555" cy="96883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EDC40AD2-4540-49F3-B21D-397108FEBD16}"/>
              </a:ext>
            </a:extLst>
          </p:cNvPr>
          <p:cNvSpPr txBox="1"/>
          <p:nvPr/>
        </p:nvSpPr>
        <p:spPr>
          <a:xfrm>
            <a:off x="1163955" y="4270240"/>
            <a:ext cx="1745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Save image in gallery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A30637BA-C75D-43AF-9BBF-E2E09B0417C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294" t="82381" r="27931" b="14079"/>
          <a:stretch/>
        </p:blipFill>
        <p:spPr>
          <a:xfrm>
            <a:off x="5282731" y="5411540"/>
            <a:ext cx="849845" cy="147158"/>
          </a:xfrm>
          <a:prstGeom prst="rect">
            <a:avLst/>
          </a:prstGeom>
        </p:spPr>
      </p:pic>
      <p:cxnSp>
        <p:nvCxnSpPr>
          <p:cNvPr id="13" name="מחבר: מרפקי 12">
            <a:extLst>
              <a:ext uri="{FF2B5EF4-FFF2-40B4-BE49-F238E27FC236}">
                <a16:creationId xmlns:a16="http://schemas.microsoft.com/office/drawing/2014/main" id="{E66EE8DF-92C0-4966-A495-FD290DF70493}"/>
              </a:ext>
            </a:extLst>
          </p:cNvPr>
          <p:cNvCxnSpPr/>
          <p:nvPr/>
        </p:nvCxnSpPr>
        <p:spPr>
          <a:xfrm flipV="1">
            <a:off x="5925312" y="4621292"/>
            <a:ext cx="2048256" cy="93740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B684EE23-5655-4E5C-8EBC-2823A5507D23}"/>
              </a:ext>
            </a:extLst>
          </p:cNvPr>
          <p:cNvSpPr txBox="1"/>
          <p:nvPr/>
        </p:nvSpPr>
        <p:spPr>
          <a:xfrm>
            <a:off x="8057197" y="4436626"/>
            <a:ext cx="1510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Rotate object</a:t>
            </a:r>
          </a:p>
        </p:txBody>
      </p:sp>
      <p:cxnSp>
        <p:nvCxnSpPr>
          <p:cNvPr id="16" name="מחבר: מרפקי 15">
            <a:extLst>
              <a:ext uri="{FF2B5EF4-FFF2-40B4-BE49-F238E27FC236}">
                <a16:creationId xmlns:a16="http://schemas.microsoft.com/office/drawing/2014/main" id="{3A54D1E6-634B-4CF0-8EA7-7B2E7BEC1FD5}"/>
              </a:ext>
            </a:extLst>
          </p:cNvPr>
          <p:cNvCxnSpPr>
            <a:cxnSpLocks/>
          </p:cNvCxnSpPr>
          <p:nvPr/>
        </p:nvCxnSpPr>
        <p:spPr>
          <a:xfrm flipV="1">
            <a:off x="5977528" y="2980944"/>
            <a:ext cx="2160632" cy="80467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A16835E8-8A2E-4BE0-A375-F7100B8BFF80}"/>
              </a:ext>
            </a:extLst>
          </p:cNvPr>
          <p:cNvSpPr txBox="1"/>
          <p:nvPr/>
        </p:nvSpPr>
        <p:spPr>
          <a:xfrm>
            <a:off x="8138160" y="2796278"/>
            <a:ext cx="3401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Magnify object</a:t>
            </a:r>
          </a:p>
          <a:p>
            <a:r>
              <a:rPr lang="en-US" dirty="0"/>
              <a:t>(by two fingers)</a:t>
            </a:r>
          </a:p>
        </p:txBody>
      </p:sp>
      <p:sp>
        <p:nvSpPr>
          <p:cNvPr id="18" name="כותרת 1">
            <a:extLst>
              <a:ext uri="{FF2B5EF4-FFF2-40B4-BE49-F238E27FC236}">
                <a16:creationId xmlns:a16="http://schemas.microsoft.com/office/drawing/2014/main" id="{96166C2E-A720-4429-AE7C-A7F1D9C89E53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Manipulate the Object</a:t>
            </a:r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5F769C75-9E52-4A1E-A5B6-4815349D8D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4507" y="5498237"/>
            <a:ext cx="114960" cy="114960"/>
          </a:xfrm>
          <a:prstGeom prst="rect">
            <a:avLst/>
          </a:prstGeom>
        </p:spPr>
      </p:pic>
      <p:sp>
        <p:nvSpPr>
          <p:cNvPr id="20" name="כותרת 1">
            <a:extLst>
              <a:ext uri="{FF2B5EF4-FFF2-40B4-BE49-F238E27FC236}">
                <a16:creationId xmlns:a16="http://schemas.microsoft.com/office/drawing/2014/main" id="{6AEB546A-C4B4-4689-953A-C179D1568E1A}"/>
              </a:ext>
            </a:extLst>
          </p:cNvPr>
          <p:cNvSpPr txBox="1">
            <a:spLocks/>
          </p:cNvSpPr>
          <p:nvPr/>
        </p:nvSpPr>
        <p:spPr>
          <a:xfrm>
            <a:off x="1097280" y="432861"/>
            <a:ext cx="10058400" cy="5791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App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2913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1"/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מציין מיקום תוכן 4">
            <a:extLst>
              <a:ext uri="{FF2B5EF4-FFF2-40B4-BE49-F238E27FC236}">
                <a16:creationId xmlns:a16="http://schemas.microsoft.com/office/drawing/2014/main" id="{F9574E5D-2078-4E18-AD76-D0B5EFB34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1519" y="2010855"/>
            <a:ext cx="2060279" cy="4022725"/>
          </a:xfr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E7A70D98-AA5F-4BEE-AA24-7C528ACD3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7212" y="2010855"/>
            <a:ext cx="2162756" cy="4022725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46BB3948-DAC1-4D72-96AB-72D01C638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7977" y="2010855"/>
            <a:ext cx="2060279" cy="4023536"/>
          </a:xfrm>
          <a:prstGeom prst="rect">
            <a:avLst/>
          </a:prstGeom>
        </p:spPr>
      </p:pic>
      <p:sp>
        <p:nvSpPr>
          <p:cNvPr id="7" name="כותרת 1">
            <a:extLst>
              <a:ext uri="{FF2B5EF4-FFF2-40B4-BE49-F238E27FC236}">
                <a16:creationId xmlns:a16="http://schemas.microsoft.com/office/drawing/2014/main" id="{F87499D4-ADDC-4967-BCC8-07775D0DB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32861"/>
            <a:ext cx="10058400" cy="579120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App</a:t>
            </a:r>
          </a:p>
        </p:txBody>
      </p:sp>
      <p:sp>
        <p:nvSpPr>
          <p:cNvPr id="9" name="כותרת 1">
            <a:extLst>
              <a:ext uri="{FF2B5EF4-FFF2-40B4-BE49-F238E27FC236}">
                <a16:creationId xmlns:a16="http://schemas.microsoft.com/office/drawing/2014/main" id="{A2124139-04B4-476F-8AC6-F869FC826C58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Manipulate the Object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E8F2DE61-E7CC-4CF6-BD92-5F86578229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68726" y="5411428"/>
            <a:ext cx="114960" cy="114960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9CC7475A-E5F5-4D89-B0A3-8D2785E98C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0092" y="5411432"/>
            <a:ext cx="114960" cy="114960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65E2CF81-395D-49D9-9A4A-876CB9F910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67238" y="5405645"/>
            <a:ext cx="114960" cy="11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75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מציין מיקום תוכן 16">
            <a:extLst>
              <a:ext uri="{FF2B5EF4-FFF2-40B4-BE49-F238E27FC236}">
                <a16:creationId xmlns:a16="http://schemas.microsoft.com/office/drawing/2014/main" id="{D385799E-24A9-43AC-9168-6292FE45ED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40592" y="1816752"/>
            <a:ext cx="2152548" cy="4268511"/>
          </a:xfr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DE66A941-AD69-4819-8748-260ABBD19E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7138" y="1887543"/>
            <a:ext cx="2154678" cy="4204996"/>
          </a:xfrm>
          <a:prstGeom prst="rect">
            <a:avLst/>
          </a:prstGeom>
        </p:spPr>
      </p:pic>
      <p:pic>
        <p:nvPicPr>
          <p:cNvPr id="19" name="תמונה 18">
            <a:extLst>
              <a:ext uri="{FF2B5EF4-FFF2-40B4-BE49-F238E27FC236}">
                <a16:creationId xmlns:a16="http://schemas.microsoft.com/office/drawing/2014/main" id="{BE57C8E5-35E6-49F7-8AAB-B1F833232C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5092" y="1855786"/>
            <a:ext cx="2171160" cy="4268511"/>
          </a:xfrm>
          <a:prstGeom prst="rect">
            <a:avLst/>
          </a:prstGeom>
        </p:spPr>
      </p:pic>
      <p:cxnSp>
        <p:nvCxnSpPr>
          <p:cNvPr id="26" name="מחבר חץ ישר 25">
            <a:extLst>
              <a:ext uri="{FF2B5EF4-FFF2-40B4-BE49-F238E27FC236}">
                <a16:creationId xmlns:a16="http://schemas.microsoft.com/office/drawing/2014/main" id="{3358FE27-394B-4C33-ABCA-C2D17EEEF425}"/>
              </a:ext>
            </a:extLst>
          </p:cNvPr>
          <p:cNvCxnSpPr/>
          <p:nvPr/>
        </p:nvCxnSpPr>
        <p:spPr>
          <a:xfrm>
            <a:off x="3724379" y="3819744"/>
            <a:ext cx="1334814" cy="0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מחבר חץ ישר 26">
            <a:extLst>
              <a:ext uri="{FF2B5EF4-FFF2-40B4-BE49-F238E27FC236}">
                <a16:creationId xmlns:a16="http://schemas.microsoft.com/office/drawing/2014/main" id="{36E28E2D-629C-4434-9E77-D985D9D2E40F}"/>
              </a:ext>
            </a:extLst>
          </p:cNvPr>
          <p:cNvCxnSpPr/>
          <p:nvPr/>
        </p:nvCxnSpPr>
        <p:spPr>
          <a:xfrm>
            <a:off x="7525286" y="3896163"/>
            <a:ext cx="1334814" cy="0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תיבת טקסט 27">
            <a:extLst>
              <a:ext uri="{FF2B5EF4-FFF2-40B4-BE49-F238E27FC236}">
                <a16:creationId xmlns:a16="http://schemas.microsoft.com/office/drawing/2014/main" id="{4CBD1EB7-03AA-49C9-ADF7-C30B98B4BDD2}"/>
              </a:ext>
            </a:extLst>
          </p:cNvPr>
          <p:cNvSpPr txBox="1"/>
          <p:nvPr/>
        </p:nvSpPr>
        <p:spPr>
          <a:xfrm>
            <a:off x="3925061" y="3373665"/>
            <a:ext cx="933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Glorify</a:t>
            </a:r>
          </a:p>
        </p:txBody>
      </p:sp>
      <p:sp>
        <p:nvSpPr>
          <p:cNvPr id="29" name="תיבת טקסט 28">
            <a:extLst>
              <a:ext uri="{FF2B5EF4-FFF2-40B4-BE49-F238E27FC236}">
                <a16:creationId xmlns:a16="http://schemas.microsoft.com/office/drawing/2014/main" id="{CAF60056-5081-4623-BC3A-3BF49072BA5A}"/>
              </a:ext>
            </a:extLst>
          </p:cNvPr>
          <p:cNvSpPr txBox="1"/>
          <p:nvPr/>
        </p:nvSpPr>
        <p:spPr>
          <a:xfrm>
            <a:off x="7725968" y="3411765"/>
            <a:ext cx="933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Rotate</a:t>
            </a:r>
          </a:p>
        </p:txBody>
      </p:sp>
      <p:pic>
        <p:nvPicPr>
          <p:cNvPr id="30" name="תמונה 29">
            <a:extLst>
              <a:ext uri="{FF2B5EF4-FFF2-40B4-BE49-F238E27FC236}">
                <a16:creationId xmlns:a16="http://schemas.microsoft.com/office/drawing/2014/main" id="{F646BBB5-121F-4179-B509-19271A82E4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3176" y="5457726"/>
            <a:ext cx="114960" cy="114960"/>
          </a:xfrm>
          <a:prstGeom prst="rect">
            <a:avLst/>
          </a:prstGeom>
        </p:spPr>
      </p:pic>
      <p:pic>
        <p:nvPicPr>
          <p:cNvPr id="31" name="תמונה 30">
            <a:extLst>
              <a:ext uri="{FF2B5EF4-FFF2-40B4-BE49-F238E27FC236}">
                <a16:creationId xmlns:a16="http://schemas.microsoft.com/office/drawing/2014/main" id="{F84A49CF-D288-4BED-A2FA-55C7EB072A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70960" y="5400246"/>
            <a:ext cx="114960" cy="114960"/>
          </a:xfrm>
          <a:prstGeom prst="rect">
            <a:avLst/>
          </a:prstGeom>
        </p:spPr>
      </p:pic>
      <p:sp>
        <p:nvSpPr>
          <p:cNvPr id="13" name="כותרת 1">
            <a:extLst>
              <a:ext uri="{FF2B5EF4-FFF2-40B4-BE49-F238E27FC236}">
                <a16:creationId xmlns:a16="http://schemas.microsoft.com/office/drawing/2014/main" id="{CE1462F3-54D4-4101-8A9B-A7F13292F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32861"/>
            <a:ext cx="10058400" cy="579120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App</a:t>
            </a:r>
          </a:p>
        </p:txBody>
      </p:sp>
      <p:sp>
        <p:nvSpPr>
          <p:cNvPr id="14" name="כותרת 1">
            <a:extLst>
              <a:ext uri="{FF2B5EF4-FFF2-40B4-BE49-F238E27FC236}">
                <a16:creationId xmlns:a16="http://schemas.microsoft.com/office/drawing/2014/main" id="{85B9C464-D4F1-4221-A921-959E3E1B9538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Two Objects</a:t>
            </a:r>
          </a:p>
        </p:txBody>
      </p:sp>
    </p:spTree>
    <p:extLst>
      <p:ext uri="{BB962C8B-B14F-4D97-AF65-F5344CB8AC3E}">
        <p14:creationId xmlns:p14="http://schemas.microsoft.com/office/powerpoint/2010/main" val="198094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3AA1B47-6ED0-45E5-B7BE-BD29B8B465D1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Finding A Segmentation Algorithm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36787EF-CC65-41CE-AD6E-C9DAF325C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591" y="2081605"/>
            <a:ext cx="10058400" cy="4177314"/>
          </a:xfrm>
        </p:spPr>
        <p:txBody>
          <a:bodyPr>
            <a:normAutofit/>
          </a:bodyPr>
          <a:lstStyle/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 Choosing </a:t>
            </a:r>
            <a:r>
              <a:rPr lang="en-US" dirty="0" err="1"/>
              <a:t>Grabcat</a:t>
            </a:r>
            <a:r>
              <a:rPr lang="en-US" dirty="0"/>
              <a:t> over Mask-R-CNN and </a:t>
            </a:r>
            <a:r>
              <a:rPr lang="en-US" dirty="0" err="1"/>
              <a:t>tensorflow</a:t>
            </a:r>
            <a:endParaRPr lang="en-US" dirty="0"/>
          </a:p>
          <a:p>
            <a:pPr lvl="1">
              <a:lnSpc>
                <a:spcPct val="100000"/>
              </a:lnSpc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Benchmark </a:t>
            </a:r>
            <a:r>
              <a:rPr lang="en-US" sz="2000" dirty="0" err="1"/>
              <a:t>Grabcat</a:t>
            </a:r>
            <a:r>
              <a:rPr lang="en-US" sz="2000" dirty="0"/>
              <a:t>, Mask-R-CNN and </a:t>
            </a:r>
            <a:r>
              <a:rPr lang="en-US" sz="2000" dirty="0" err="1"/>
              <a:t>Tensorflow</a:t>
            </a:r>
            <a:r>
              <a:rPr lang="en-US" sz="2000" dirty="0"/>
              <a:t> on arbitrary images. 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Mask-R-CNN had issues with conflicting versions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 err="1"/>
              <a:t>Tensorflow</a:t>
            </a:r>
            <a:r>
              <a:rPr lang="en-US" sz="2000" dirty="0"/>
              <a:t> doesn’t work well on images with different classes</a:t>
            </a:r>
          </a:p>
          <a:p>
            <a:pPr>
              <a:lnSpc>
                <a:spcPct val="150000"/>
              </a:lnSpc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 Adding additional effects</a:t>
            </a:r>
          </a:p>
          <a:p>
            <a:pPr lvl="1">
              <a:lnSpc>
                <a:spcPct val="100000"/>
              </a:lnSpc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Background blur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Object magnification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26FB91E7-1E25-4784-A962-5DEFBB9C33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14" r="9070"/>
          <a:stretch/>
        </p:blipFill>
        <p:spPr>
          <a:xfrm>
            <a:off x="9778168" y="4482163"/>
            <a:ext cx="2259724" cy="1701256"/>
          </a:xfrm>
          <a:prstGeom prst="rect">
            <a:avLst/>
          </a:prstGeom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08081EBD-7F37-4127-BD40-0971327BAF60}"/>
              </a:ext>
            </a:extLst>
          </p:cNvPr>
          <p:cNvSpPr txBox="1"/>
          <p:nvPr/>
        </p:nvSpPr>
        <p:spPr>
          <a:xfrm>
            <a:off x="1097280" y="550316"/>
            <a:ext cx="294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Development Process</a:t>
            </a:r>
          </a:p>
        </p:txBody>
      </p:sp>
    </p:spTree>
    <p:extLst>
      <p:ext uri="{BB962C8B-B14F-4D97-AF65-F5344CB8AC3E}">
        <p14:creationId xmlns:p14="http://schemas.microsoft.com/office/powerpoint/2010/main" val="2600942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3AA1B47-6ED0-45E5-B7BE-BD29B8B46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96696"/>
            <a:ext cx="10707624" cy="74066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dirty="0"/>
              <a:t>Connecting Segmentation Algorithm to App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36787EF-CC65-41CE-AD6E-C9DAF325C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96580"/>
            <a:ext cx="10058400" cy="4177314"/>
          </a:xfrm>
        </p:spPr>
        <p:txBody>
          <a:bodyPr>
            <a:normAutofit/>
          </a:bodyPr>
          <a:lstStyle/>
          <a:p>
            <a:r>
              <a:rPr lang="en-US" b="1" dirty="0"/>
              <a:t>The challenge - running Python code on an Android app</a:t>
            </a:r>
          </a:p>
          <a:p>
            <a:r>
              <a:rPr lang="en-US" b="1" dirty="0"/>
              <a:t>Solutions: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 Creating a Flutter app and linking the Python code with http requests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Complicated to implement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Required to set up a server to run the requests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 Using </a:t>
            </a:r>
            <a:r>
              <a:rPr lang="en-US" dirty="0" err="1"/>
              <a:t>Chaquopy</a:t>
            </a:r>
            <a:r>
              <a:rPr lang="en-US" dirty="0"/>
              <a:t> - a plugin to Gradle apps that integrates with Python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Allows to create Python Objects from Python scripts that the app can interact                              with.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Required simplification of Grabcut algorithm to use only packages that                                   </a:t>
            </a:r>
            <a:r>
              <a:rPr lang="en-US" sz="2000" dirty="0" err="1"/>
              <a:t>Chaquopy</a:t>
            </a:r>
            <a:r>
              <a:rPr lang="en-US" sz="2000" dirty="0"/>
              <a:t> supports</a:t>
            </a:r>
          </a:p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7E51B1DF-A1E5-40D4-8A53-45DD6718E6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14" r="9070"/>
          <a:stretch/>
        </p:blipFill>
        <p:spPr>
          <a:xfrm>
            <a:off x="9778168" y="4482163"/>
            <a:ext cx="2259724" cy="1701256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BC74375D-D103-4E78-8118-BABC73207BE8}"/>
              </a:ext>
            </a:extLst>
          </p:cNvPr>
          <p:cNvSpPr txBox="1"/>
          <p:nvPr/>
        </p:nvSpPr>
        <p:spPr>
          <a:xfrm>
            <a:off x="1097280" y="550316"/>
            <a:ext cx="294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Development Process</a:t>
            </a:r>
          </a:p>
        </p:txBody>
      </p:sp>
    </p:spTree>
    <p:extLst>
      <p:ext uri="{BB962C8B-B14F-4D97-AF65-F5344CB8AC3E}">
        <p14:creationId xmlns:p14="http://schemas.microsoft.com/office/powerpoint/2010/main" val="650115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22B2C3C-FB0A-493E-919E-0DCC2A57DD15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332BEB6-C42B-499E-BF3E-473702251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60059"/>
            <a:ext cx="10058400" cy="4023360"/>
          </a:xfrm>
        </p:spPr>
        <p:txBody>
          <a:bodyPr>
            <a:normAutofit/>
          </a:bodyPr>
          <a:lstStyle/>
          <a:p>
            <a:r>
              <a:rPr lang="en-US" sz="1900" b="1" dirty="0"/>
              <a:t>The purpose: </a:t>
            </a:r>
          </a:p>
          <a:p>
            <a:pPr lvl="1"/>
            <a:r>
              <a:rPr lang="en-US" sz="1900" dirty="0"/>
              <a:t>Enable the user to perform manipulations on a specific object in a selected image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41215D2E-419B-4B29-B3A5-ECBD3A022B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14" r="9070"/>
          <a:stretch/>
        </p:blipFill>
        <p:spPr>
          <a:xfrm>
            <a:off x="9778168" y="4482163"/>
            <a:ext cx="2259724" cy="1701256"/>
          </a:xfrm>
          <a:prstGeom prst="rect">
            <a:avLst/>
          </a:prstGeom>
        </p:spPr>
      </p:pic>
      <p:graphicFrame>
        <p:nvGraphicFramePr>
          <p:cNvPr id="6" name="Diagram 3">
            <a:extLst>
              <a:ext uri="{FF2B5EF4-FFF2-40B4-BE49-F238E27FC236}">
                <a16:creationId xmlns:a16="http://schemas.microsoft.com/office/drawing/2014/main" id="{6A3324AA-E0C6-462E-B989-6B12D7A497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9531258"/>
              </p:ext>
            </p:extLst>
          </p:nvPr>
        </p:nvGraphicFramePr>
        <p:xfrm>
          <a:off x="2175531" y="2780907"/>
          <a:ext cx="5173123" cy="1701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633889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0D2D719-F628-45F8-BC1B-4CF63945B60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Improving the UI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A3064CC-649E-4EA4-A5E5-4B06F6FB9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60059"/>
            <a:ext cx="10058400" cy="4023360"/>
          </a:xfrm>
        </p:spPr>
        <p:txBody>
          <a:bodyPr>
            <a:normAutofit/>
          </a:bodyPr>
          <a:lstStyle/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 Allowed the user to choose an image from the gallery or to take a photo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 Added some features: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Rotate the object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Magnify of the object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Save the new image created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 Improved the UX by enabling selection cancelation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 Enabled manipulating two objects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55A9BF53-6407-4FB7-A275-FF73B5E28D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14" r="9070"/>
          <a:stretch/>
        </p:blipFill>
        <p:spPr>
          <a:xfrm>
            <a:off x="9778168" y="4482163"/>
            <a:ext cx="2259724" cy="1701256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20D864E2-0109-48AB-A864-03C2BE85929A}"/>
              </a:ext>
            </a:extLst>
          </p:cNvPr>
          <p:cNvSpPr txBox="1"/>
          <p:nvPr/>
        </p:nvSpPr>
        <p:spPr>
          <a:xfrm>
            <a:off x="1097280" y="550316"/>
            <a:ext cx="294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Development Process</a:t>
            </a:r>
          </a:p>
        </p:txBody>
      </p:sp>
    </p:spTree>
    <p:extLst>
      <p:ext uri="{BB962C8B-B14F-4D97-AF65-F5344CB8AC3E}">
        <p14:creationId xmlns:p14="http://schemas.microsoft.com/office/powerpoint/2010/main" val="3841878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9394EDE-EB4F-4049-A85D-E6AB1ADE4792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FBDC868-6886-4D2A-9626-E31879804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50534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Running Python on Android platform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Getting familiar with Android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Learning how to mark the object in Android app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Learning about OpenCV package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Understanding Grabcut algorithm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000" dirty="0"/>
              <a:t>Finding the solution of masks usage in order to separate the object from the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  </a:t>
            </a:r>
            <a:r>
              <a:rPr lang="en-US" sz="2000" dirty="0"/>
              <a:t>background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58DE758F-6761-4E90-ADDD-83C890A0F0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14" r="9070"/>
          <a:stretch/>
        </p:blipFill>
        <p:spPr>
          <a:xfrm>
            <a:off x="9778168" y="4482163"/>
            <a:ext cx="2259724" cy="17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402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F6111E3-F204-4FD9-A9DE-A69813B30A66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010618F-77AC-4268-A1FC-3A4C76C5B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255309"/>
            <a:ext cx="10058400" cy="4023360"/>
          </a:xfrm>
        </p:spPr>
        <p:txBody>
          <a:bodyPr/>
          <a:lstStyle/>
          <a:p>
            <a:r>
              <a:rPr lang="en-US" dirty="0"/>
              <a:t>We enjoyed developing the application, learning new a language, Java and learned how to build an Android app. Moreover, we learned about XML and Gradle.</a:t>
            </a:r>
          </a:p>
          <a:p>
            <a:r>
              <a:rPr lang="en-US" dirty="0"/>
              <a:t>We are glad to have the opportunity to learn an interesting algorithm such as Grabcut.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DB362120-63F5-4913-B093-F87A2DFDE9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14" r="9070"/>
          <a:stretch/>
        </p:blipFill>
        <p:spPr>
          <a:xfrm>
            <a:off x="9778168" y="4482163"/>
            <a:ext cx="2259724" cy="17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2432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לבן 5">
            <a:extLst>
              <a:ext uri="{FF2B5EF4-FFF2-40B4-BE49-F238E27FC236}">
                <a16:creationId xmlns:a16="http://schemas.microsoft.com/office/drawing/2014/main" id="{3F7FADBA-CC93-4638-A7AC-A0FE6960A628}"/>
              </a:ext>
            </a:extLst>
          </p:cNvPr>
          <p:cNvSpPr/>
          <p:nvPr/>
        </p:nvSpPr>
        <p:spPr>
          <a:xfrm>
            <a:off x="774700" y="1511300"/>
            <a:ext cx="10680700" cy="635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C659DF1-D9B0-4F9D-8352-82D8104D4551}"/>
              </a:ext>
            </a:extLst>
          </p:cNvPr>
          <p:cNvSpPr txBox="1">
            <a:spLocks/>
          </p:cNvSpPr>
          <p:nvPr/>
        </p:nvSpPr>
        <p:spPr>
          <a:xfrm>
            <a:off x="1473686" y="2032000"/>
            <a:ext cx="4925886" cy="8072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uestions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en-I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70029FF-1807-4B4E-B7FE-2D2FF96FAAF0}"/>
              </a:ext>
            </a:extLst>
          </p:cNvPr>
          <p:cNvSpPr txBox="1">
            <a:spLocks/>
          </p:cNvSpPr>
          <p:nvPr/>
        </p:nvSpPr>
        <p:spPr>
          <a:xfrm>
            <a:off x="1538657" y="2839212"/>
            <a:ext cx="4925886" cy="12386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THANKS FOR THE LISTENING!</a:t>
            </a:r>
            <a:endParaRPr lang="en-IL" sz="3200" dirty="0"/>
          </a:p>
        </p:txBody>
      </p:sp>
    </p:spTree>
    <p:extLst>
      <p:ext uri="{BB962C8B-B14F-4D97-AF65-F5344CB8AC3E}">
        <p14:creationId xmlns:p14="http://schemas.microsoft.com/office/powerpoint/2010/main" val="316713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4335740-131F-4FD5-BCA1-AA7EE88F7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892659"/>
            <a:ext cx="10058400" cy="145075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Features:</a:t>
            </a:r>
            <a:br>
              <a:rPr lang="en-US" dirty="0"/>
            </a:b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F1B8562-FA39-4CBD-ADBD-EF05E15EB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973" y="1940311"/>
            <a:ext cx="10058400" cy="3701085"/>
          </a:xfrm>
        </p:spPr>
        <p:txBody>
          <a:bodyPr>
            <a:normAutofit fontScale="85000" lnSpcReduction="20000"/>
          </a:bodyPr>
          <a:lstStyle/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he-IL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Extra feature: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 Select two objects and manipulate them</a:t>
            </a:r>
          </a:p>
          <a:p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51AD239-188A-4FFA-ABA1-3F16ED93DD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14" r="9070"/>
          <a:stretch/>
        </p:blipFill>
        <p:spPr>
          <a:xfrm>
            <a:off x="9778168" y="4482163"/>
            <a:ext cx="2259724" cy="1701256"/>
          </a:xfrm>
          <a:prstGeom prst="rect">
            <a:avLst/>
          </a:prstGeom>
        </p:spPr>
      </p:pic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83B84E3A-9729-48F4-AFA3-1B8D93963A7B}"/>
              </a:ext>
            </a:extLst>
          </p:cNvPr>
          <p:cNvSpPr/>
          <p:nvPr/>
        </p:nvSpPr>
        <p:spPr>
          <a:xfrm>
            <a:off x="962842" y="2343417"/>
            <a:ext cx="3378630" cy="164127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FF3399"/>
                </a:solidFill>
              </a:rPr>
              <a:t>Image selection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Select an image from gallery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Take a picture with camera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1F6850E3-9DFC-4FE1-916F-B2C062478CAA}"/>
              </a:ext>
            </a:extLst>
          </p:cNvPr>
          <p:cNvSpPr/>
          <p:nvPr/>
        </p:nvSpPr>
        <p:spPr>
          <a:xfrm>
            <a:off x="4437165" y="2343416"/>
            <a:ext cx="3378630" cy="164127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fontAlgn="auto">
              <a:lnSpc>
                <a:spcPct val="120000"/>
              </a:lnSpc>
              <a:buClrTx/>
              <a:buSzTx/>
              <a:tabLst/>
              <a:defRPr/>
            </a:pPr>
            <a:r>
              <a:rPr lang="en-US" sz="2000" b="1" dirty="0">
                <a:solidFill>
                  <a:srgbClr val="FF3399"/>
                </a:solidFill>
              </a:rPr>
              <a:t>Object marking</a:t>
            </a:r>
          </a:p>
          <a:p>
            <a:pPr marL="285750" marR="0" lvl="0" indent="-28575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Mark an object</a:t>
            </a:r>
          </a:p>
          <a:p>
            <a:pPr marL="285750" marR="0" lvl="0" indent="-28575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Glorify the object</a:t>
            </a:r>
          </a:p>
          <a:p>
            <a:pPr marL="285750" marR="0" lvl="0" indent="-28575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Clear the mark</a:t>
            </a:r>
          </a:p>
        </p:txBody>
      </p:sp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50337A53-1388-4EDA-86AD-9BA5DF906209}"/>
              </a:ext>
            </a:extLst>
          </p:cNvPr>
          <p:cNvSpPr/>
          <p:nvPr/>
        </p:nvSpPr>
        <p:spPr>
          <a:xfrm>
            <a:off x="7911488" y="2351134"/>
            <a:ext cx="3378630" cy="164127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33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manipulation</a:t>
            </a:r>
          </a:p>
          <a:p>
            <a:pPr marL="285750" marR="0" lvl="0" indent="-28575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Zoom in the object</a:t>
            </a:r>
          </a:p>
          <a:p>
            <a:pPr marL="285750" marR="0" lvl="0" indent="-28575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Rotate the object</a:t>
            </a:r>
          </a:p>
          <a:p>
            <a:pPr marL="285750" marR="0" lvl="0" indent="-28575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Save the result image</a:t>
            </a:r>
          </a:p>
        </p:txBody>
      </p:sp>
    </p:spTree>
    <p:extLst>
      <p:ext uri="{BB962C8B-B14F-4D97-AF65-F5344CB8AC3E}">
        <p14:creationId xmlns:p14="http://schemas.microsoft.com/office/powerpoint/2010/main" val="2361525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5B0E61F-BBC1-4B65-BF18-C9AE27F4B34A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Technologies, platforms and packages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B07777B-631E-4BC2-9BB5-06392B156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69584"/>
            <a:ext cx="10058400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Python 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Android studio- native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e-IL" dirty="0"/>
              <a:t> </a:t>
            </a:r>
            <a:r>
              <a:rPr lang="en-US" dirty="0"/>
              <a:t>Grabcut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OpenCV package</a:t>
            </a:r>
            <a:endParaRPr lang="he-IL" dirty="0"/>
          </a:p>
          <a:p>
            <a:pPr rtl="0" fontAlgn="base"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3F3F3F"/>
                </a:solidFill>
                <a:effectLst/>
                <a:latin typeface="Calibri" panose="020F0502020204030204" pitchFamily="34" charset="0"/>
              </a:rPr>
              <a:t> </a:t>
            </a:r>
            <a:r>
              <a:rPr lang="en-US" dirty="0"/>
              <a:t>Java</a:t>
            </a:r>
          </a:p>
          <a:p>
            <a:pPr rtl="0" fontAlgn="base"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 </a:t>
            </a:r>
            <a:r>
              <a:rPr lang="en-US" dirty="0" err="1"/>
              <a:t>Chaquopy</a:t>
            </a:r>
            <a:r>
              <a:rPr lang="en-US" dirty="0"/>
              <a:t> plugin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49CEA3E5-A722-4F99-84D1-242A0A853B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14" r="9070"/>
          <a:stretch/>
        </p:blipFill>
        <p:spPr>
          <a:xfrm>
            <a:off x="9778168" y="4482163"/>
            <a:ext cx="2259724" cy="17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538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AD314A5-BEEB-4CBA-8408-86006D74B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Image segmentation method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Based on graph cuts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Estimates the color distribution of the image using GMM (Gaussian mixture model)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Clr>
                <a:srgbClr val="FF3399"/>
              </a:buClr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6" name="כותרת 1">
            <a:extLst>
              <a:ext uri="{FF2B5EF4-FFF2-40B4-BE49-F238E27FC236}">
                <a16:creationId xmlns:a16="http://schemas.microsoft.com/office/drawing/2014/main" id="{3FD607CF-589A-42EA-8A57-8A6F99FBEECB}"/>
              </a:ext>
            </a:extLst>
          </p:cNvPr>
          <p:cNvSpPr txBox="1">
            <a:spLocks/>
          </p:cNvSpPr>
          <p:nvPr/>
        </p:nvSpPr>
        <p:spPr>
          <a:xfrm>
            <a:off x="1097280" y="281815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Grabcut</a:t>
            </a:r>
          </a:p>
        </p:txBody>
      </p:sp>
    </p:spTree>
    <p:extLst>
      <p:ext uri="{BB962C8B-B14F-4D97-AF65-F5344CB8AC3E}">
        <p14:creationId xmlns:p14="http://schemas.microsoft.com/office/powerpoint/2010/main" val="1700048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F619017-D5AC-449D-B333-6C8FB3456A04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Grabcut algorithm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55782D8-EA40-451D-A26D-F9A269C3C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41427"/>
            <a:ext cx="10058400" cy="4023360"/>
          </a:xfrm>
        </p:spPr>
        <p:txBody>
          <a:bodyPr/>
          <a:lstStyle/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 Get a rectangle which marked by user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 Create a graph of N vertices, one for each pixel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 Neighbor-pixels are linked with edges whose weights are defined by the color similarity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000" dirty="0"/>
              <a:t>Run the Min-Cut algorithm on the weighted graph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 Yield a label for each pixel (foreground or background)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DE68172-FEEF-40CA-B3FE-7E1982A52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6217" y="3223459"/>
            <a:ext cx="2998606" cy="260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80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0833A619-D8D8-42F3-972B-95221743E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-758" t="-958" r="-1" b="-1"/>
          <a:stretch/>
        </p:blipFill>
        <p:spPr>
          <a:xfrm>
            <a:off x="4658186" y="1933301"/>
            <a:ext cx="2046592" cy="4269854"/>
          </a:xfrm>
          <a:effectLst/>
        </p:spPr>
      </p:pic>
      <p:sp>
        <p:nvSpPr>
          <p:cNvPr id="7" name="כותרת 1">
            <a:extLst>
              <a:ext uri="{FF2B5EF4-FFF2-40B4-BE49-F238E27FC236}">
                <a16:creationId xmlns:a16="http://schemas.microsoft.com/office/drawing/2014/main" id="{56181ABA-6BAF-44F8-9A72-DFC3C40A5499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Opening Page</a:t>
            </a:r>
          </a:p>
        </p:txBody>
      </p:sp>
      <p:sp>
        <p:nvSpPr>
          <p:cNvPr id="6" name="כותרת 1">
            <a:extLst>
              <a:ext uri="{FF2B5EF4-FFF2-40B4-BE49-F238E27FC236}">
                <a16:creationId xmlns:a16="http://schemas.microsoft.com/office/drawing/2014/main" id="{D610E0BA-7927-49B2-96AE-BA45B5919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32861"/>
            <a:ext cx="10058400" cy="579120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App</a:t>
            </a:r>
          </a:p>
        </p:txBody>
      </p:sp>
    </p:spTree>
    <p:extLst>
      <p:ext uri="{BB962C8B-B14F-4D97-AF65-F5344CB8AC3E}">
        <p14:creationId xmlns:p14="http://schemas.microsoft.com/office/powerpoint/2010/main" val="733838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מציין מיקום תוכן 4">
            <a:extLst>
              <a:ext uri="{FF2B5EF4-FFF2-40B4-BE49-F238E27FC236}">
                <a16:creationId xmlns:a16="http://schemas.microsoft.com/office/drawing/2014/main" id="{0833A619-D8D8-42F3-972B-95221743E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9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96160" y="1921828"/>
            <a:ext cx="2031178" cy="4229378"/>
          </a:xfrm>
        </p:spPr>
      </p:pic>
      <p:cxnSp>
        <p:nvCxnSpPr>
          <p:cNvPr id="8" name="מחבר: מרפקי 7">
            <a:extLst>
              <a:ext uri="{FF2B5EF4-FFF2-40B4-BE49-F238E27FC236}">
                <a16:creationId xmlns:a16="http://schemas.microsoft.com/office/drawing/2014/main" id="{7A0A149C-EBD2-4A83-9957-3ABC3FCAC258}"/>
              </a:ext>
            </a:extLst>
          </p:cNvPr>
          <p:cNvCxnSpPr/>
          <p:nvPr/>
        </p:nvCxnSpPr>
        <p:spPr>
          <a:xfrm flipV="1">
            <a:off x="4152900" y="3876675"/>
            <a:ext cx="1504950" cy="11824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CE43B7C7-FE27-4EA7-B6A3-E968C18A57C9}"/>
              </a:ext>
            </a:extLst>
          </p:cNvPr>
          <p:cNvSpPr txBox="1"/>
          <p:nvPr/>
        </p:nvSpPr>
        <p:spPr>
          <a:xfrm>
            <a:off x="5657850" y="3667185"/>
            <a:ext cx="2968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Choose an image from gallery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257800F4-AB98-42D0-9C2F-D96E4E5077EF}"/>
              </a:ext>
            </a:extLst>
          </p:cNvPr>
          <p:cNvSpPr txBox="1"/>
          <p:nvPr/>
        </p:nvSpPr>
        <p:spPr>
          <a:xfrm>
            <a:off x="5657849" y="5235844"/>
            <a:ext cx="2968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 a new photo</a:t>
            </a:r>
          </a:p>
        </p:txBody>
      </p:sp>
      <p:cxnSp>
        <p:nvCxnSpPr>
          <p:cNvPr id="12" name="מחבר חץ ישר 11">
            <a:extLst>
              <a:ext uri="{FF2B5EF4-FFF2-40B4-BE49-F238E27FC236}">
                <a16:creationId xmlns:a16="http://schemas.microsoft.com/office/drawing/2014/main" id="{D2DC4C3F-70F9-4DFA-85A7-F7EC512140EC}"/>
              </a:ext>
            </a:extLst>
          </p:cNvPr>
          <p:cNvCxnSpPr>
            <a:cxnSpLocks/>
          </p:cNvCxnSpPr>
          <p:nvPr/>
        </p:nvCxnSpPr>
        <p:spPr>
          <a:xfrm>
            <a:off x="4152900" y="5420510"/>
            <a:ext cx="14328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מציין מיקום תוכן 4">
            <a:extLst>
              <a:ext uri="{FF2B5EF4-FFF2-40B4-BE49-F238E27FC236}">
                <a16:creationId xmlns:a16="http://schemas.microsoft.com/office/drawing/2014/main" id="{A8B48A1A-5803-44D8-919C-2702F43FBF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062" t="68128" r="7618" b="13482"/>
          <a:stretch/>
        </p:blipFill>
        <p:spPr>
          <a:xfrm>
            <a:off x="3678621" y="4803228"/>
            <a:ext cx="474280" cy="777765"/>
          </a:xfrm>
          <a:prstGeom prst="rect">
            <a:avLst/>
          </a:prstGeom>
        </p:spPr>
      </p:pic>
      <p:sp>
        <p:nvSpPr>
          <p:cNvPr id="15" name="כותרת 1">
            <a:extLst>
              <a:ext uri="{FF2B5EF4-FFF2-40B4-BE49-F238E27FC236}">
                <a16:creationId xmlns:a16="http://schemas.microsoft.com/office/drawing/2014/main" id="{474D40CC-0786-4522-9DEA-855E46A06B9B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Opening Page</a:t>
            </a:r>
          </a:p>
        </p:txBody>
      </p:sp>
      <p:sp>
        <p:nvSpPr>
          <p:cNvPr id="16" name="כותרת 1">
            <a:extLst>
              <a:ext uri="{FF2B5EF4-FFF2-40B4-BE49-F238E27FC236}">
                <a16:creationId xmlns:a16="http://schemas.microsoft.com/office/drawing/2014/main" id="{857743A7-2856-4193-9151-25A6C05A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32861"/>
            <a:ext cx="10058400" cy="579120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App</a:t>
            </a:r>
          </a:p>
        </p:txBody>
      </p:sp>
    </p:spTree>
    <p:extLst>
      <p:ext uri="{BB962C8B-B14F-4D97-AF65-F5344CB8AC3E}">
        <p14:creationId xmlns:p14="http://schemas.microsoft.com/office/powerpoint/2010/main" val="226155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מציין מיקום תוכן 4">
            <a:extLst>
              <a:ext uri="{FF2B5EF4-FFF2-40B4-BE49-F238E27FC236}">
                <a16:creationId xmlns:a16="http://schemas.microsoft.com/office/drawing/2014/main" id="{079EA3A5-2DE2-4D3F-8CF4-2326A0CEA1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38465" y="2022364"/>
            <a:ext cx="2028128" cy="4180791"/>
          </a:xfr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26C24CDA-6C71-411E-A57D-8582456AB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9288" y="2022364"/>
            <a:ext cx="2084247" cy="4180791"/>
          </a:xfrm>
          <a:prstGeom prst="rect">
            <a:avLst/>
          </a:prstGeom>
        </p:spPr>
      </p:pic>
      <p:cxnSp>
        <p:nvCxnSpPr>
          <p:cNvPr id="9" name="מחבר חץ ישר 8">
            <a:extLst>
              <a:ext uri="{FF2B5EF4-FFF2-40B4-BE49-F238E27FC236}">
                <a16:creationId xmlns:a16="http://schemas.microsoft.com/office/drawing/2014/main" id="{72DBF6AD-0232-4601-8DA9-FB3012C0A18A}"/>
              </a:ext>
            </a:extLst>
          </p:cNvPr>
          <p:cNvCxnSpPr/>
          <p:nvPr/>
        </p:nvCxnSpPr>
        <p:spPr>
          <a:xfrm>
            <a:off x="5297214" y="4014952"/>
            <a:ext cx="1334814" cy="0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מציין מיקום תוכן 4">
            <a:extLst>
              <a:ext uri="{FF2B5EF4-FFF2-40B4-BE49-F238E27FC236}">
                <a16:creationId xmlns:a16="http://schemas.microsoft.com/office/drawing/2014/main" id="{389A6D0B-92DC-4C99-8B1F-3A38690B8E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38465" y="2022364"/>
            <a:ext cx="2028128" cy="4180791"/>
          </a:xfrm>
          <a:prstGeom prst="rect">
            <a:avLst/>
          </a:prstGeom>
        </p:spPr>
      </p:pic>
      <p:sp>
        <p:nvSpPr>
          <p:cNvPr id="11" name="כותרת 1">
            <a:extLst>
              <a:ext uri="{FF2B5EF4-FFF2-40B4-BE49-F238E27FC236}">
                <a16:creationId xmlns:a16="http://schemas.microsoft.com/office/drawing/2014/main" id="{F90ECB56-5346-4F56-9D88-E0A5021F0C83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Mark an Object</a:t>
            </a:r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732B4BC1-E8DF-4DA1-9483-B09484CBF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32861"/>
            <a:ext cx="10058400" cy="579120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App</a:t>
            </a:r>
          </a:p>
        </p:txBody>
      </p:sp>
    </p:spTree>
    <p:extLst>
      <p:ext uri="{BB962C8B-B14F-4D97-AF65-F5344CB8AC3E}">
        <p14:creationId xmlns:p14="http://schemas.microsoft.com/office/powerpoint/2010/main" val="3101690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מבט לאחור">
  <a:themeElements>
    <a:clrScheme name="התאמה אישית 5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7F7F7F"/>
      </a:accent1>
      <a:accent2>
        <a:srgbClr val="BFBFBF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מבט לאחור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5400</TotalTime>
  <Words>760</Words>
  <Application>Microsoft Office PowerPoint</Application>
  <PresentationFormat>מסך רחב</PresentationFormat>
  <Paragraphs>185</Paragraphs>
  <Slides>23</Slides>
  <Notes>22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מבט לאחור</vt:lpstr>
      <vt:lpstr>Object Glorification</vt:lpstr>
      <vt:lpstr>Introduction</vt:lpstr>
      <vt:lpstr>Features: </vt:lpstr>
      <vt:lpstr>Technologies, platforms and packages</vt:lpstr>
      <vt:lpstr>מצגת של PowerPoint‏</vt:lpstr>
      <vt:lpstr>Grabcut algorithm</vt:lpstr>
      <vt:lpstr>The App</vt:lpstr>
      <vt:lpstr>The App</vt:lpstr>
      <vt:lpstr>The App</vt:lpstr>
      <vt:lpstr>The App</vt:lpstr>
      <vt:lpstr>מצגת של PowerPoint‏</vt:lpstr>
      <vt:lpstr>The App</vt:lpstr>
      <vt:lpstr>The App</vt:lpstr>
      <vt:lpstr>מצגת של PowerPoint‏</vt:lpstr>
      <vt:lpstr>מצגת של PowerPoint‏</vt:lpstr>
      <vt:lpstr>The App</vt:lpstr>
      <vt:lpstr>The App</vt:lpstr>
      <vt:lpstr>Finding A Segmentation Algorithm</vt:lpstr>
      <vt:lpstr>Connecting Segmentation Algorithm to App</vt:lpstr>
      <vt:lpstr>Improving the UI</vt:lpstr>
      <vt:lpstr>Challenges</vt:lpstr>
      <vt:lpstr>Conclusion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Glorification</dc:title>
  <dc:creator>Shani Bigdary</dc:creator>
  <cp:lastModifiedBy>Shani Bigdary</cp:lastModifiedBy>
  <cp:revision>30</cp:revision>
  <dcterms:created xsi:type="dcterms:W3CDTF">2021-11-02T19:28:52Z</dcterms:created>
  <dcterms:modified xsi:type="dcterms:W3CDTF">2021-11-20T19:30:42Z</dcterms:modified>
</cp:coreProperties>
</file>

<file path=docProps/thumbnail.jpeg>
</file>